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722B6D-0AA0-4210-B60A-A0406DFDF8EC}" type="datetimeFigureOut">
              <a:rPr lang="sr-Latn-CS" smtClean="0"/>
              <a:pPr/>
              <a:t>1.11.2016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59961B7-7E4F-4EFE-B31E-2B2B9DF3FEF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Monika Verooij (1996): Dijete koje se previše prilagođava ili Dijete kao Kathe-Kruse lutka, u: Winkel, R. (ur.): </a:t>
            </a:r>
            <a:r>
              <a:rPr lang="sr-Latn-CS" i="1" dirty="0" smtClean="0"/>
              <a:t>Djeca koju je teško odgajati </a:t>
            </a:r>
            <a:r>
              <a:rPr lang="sr-Latn-CS" dirty="0" smtClean="0"/>
              <a:t>(87-99). Zagreb: Educa. </a:t>
            </a:r>
          </a:p>
          <a:p>
            <a:endParaRPr lang="sr-Latn-C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8115328" cy="1547219"/>
          </a:xfrm>
        </p:spPr>
        <p:txBody>
          <a:bodyPr>
            <a:normAutofit fontScale="90000"/>
          </a:bodyPr>
          <a:lstStyle/>
          <a:p>
            <a:r>
              <a:rPr lang="sr-Latn-CS" b="1" dirty="0" smtClean="0"/>
              <a:t/>
            </a:r>
            <a:br>
              <a:rPr lang="sr-Latn-CS" b="1" dirty="0" smtClean="0"/>
            </a:br>
            <a:r>
              <a:rPr lang="sr-Latn-CS" b="1" dirty="0" smtClean="0"/>
              <a:t/>
            </a:r>
            <a:br>
              <a:rPr lang="sr-Latn-CS" b="1" dirty="0" smtClean="0"/>
            </a:br>
            <a:r>
              <a:rPr lang="sr-Latn-CS" sz="3600" b="1" dirty="0" smtClean="0"/>
              <a:t>Дете </a:t>
            </a:r>
            <a:r>
              <a:rPr lang="sr-Latn-CS" sz="3600" b="1" dirty="0"/>
              <a:t>које се превише </a:t>
            </a:r>
            <a:r>
              <a:rPr lang="sr-Latn-CS" sz="3600" b="1" dirty="0" smtClean="0"/>
              <a:t>прилагођава </a:t>
            </a:r>
            <a:r>
              <a:rPr lang="sr-Latn-CS" sz="3600" dirty="0"/>
              <a:t/>
            </a:r>
            <a:br>
              <a:rPr lang="sr-Latn-CS" sz="3600" dirty="0"/>
            </a:br>
            <a:r>
              <a:rPr lang="sr-Latn-CS" dirty="0" smtClean="0"/>
              <a:t/>
            </a:r>
            <a:br>
              <a:rPr lang="sr-Latn-CS" dirty="0" smtClean="0"/>
            </a:br>
            <a:endParaRPr lang="sr-Latn-C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/>
              <a:t>Odrednice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sr-Latn-CS" b="1" u="sng" dirty="0" smtClean="0"/>
              <a:t>Deca- uzori</a:t>
            </a:r>
            <a:r>
              <a:rPr lang="sr-Latn-CS" u="sng" dirty="0" smtClean="0"/>
              <a:t>, koji su upadljivo neupadljiva.</a:t>
            </a:r>
          </a:p>
          <a:p>
            <a:r>
              <a:rPr lang="sr-Latn-CS" dirty="0" smtClean="0"/>
              <a:t>Neupadljivo ponašanje u bilo kom okruženju;</a:t>
            </a:r>
          </a:p>
          <a:p>
            <a:r>
              <a:rPr lang="sr-Latn-CS" dirty="0" smtClean="0"/>
              <a:t>Dete koje ne stvara probleme, prividno dobro vaspitano;</a:t>
            </a:r>
          </a:p>
          <a:p>
            <a:r>
              <a:rPr lang="sr-Latn-CS" dirty="0" smtClean="0"/>
              <a:t>U ponašanju ne odstupa od utvrđenih društvenih normi, koje strogo, u svakoj situaciji, poštuje;</a:t>
            </a:r>
          </a:p>
          <a:p>
            <a:r>
              <a:rPr lang="sr-Latn-CS" dirty="0" smtClean="0"/>
              <a:t>Stalna potreba da se ponaša u skladu sa očekivanjima i voljom osobe koja mu je važna;</a:t>
            </a:r>
          </a:p>
          <a:p>
            <a:r>
              <a:rPr lang="sr-Latn-CS" dirty="0" smtClean="0"/>
              <a:t>Često započinju aktivnost za koju smatraju da je toj osobi značajna, iako nije izražena želja;</a:t>
            </a:r>
          </a:p>
          <a:p>
            <a:r>
              <a:rPr lang="sr-Latn-CS" dirty="0" smtClean="0"/>
              <a:t>Oseti potrebu osobe do koje joj je stalo i intuitivno odgovara na tu potrebu;</a:t>
            </a:r>
          </a:p>
          <a:p>
            <a:r>
              <a:rPr lang="sr-Latn-CS" dirty="0" smtClean="0"/>
              <a:t>Stalna usmerenost prema očekivanjima drugih, briga za druge;</a:t>
            </a:r>
          </a:p>
          <a:p>
            <a:r>
              <a:rPr lang="sr-Latn-CS" dirty="0" smtClean="0"/>
              <a:t> Ignorisanje vlastitih potreba;</a:t>
            </a:r>
          </a:p>
          <a:p>
            <a:r>
              <a:rPr lang="sr-Latn-CS" dirty="0" smtClean="0"/>
              <a:t>Ponašanje određeno potrebama drugih;</a:t>
            </a:r>
          </a:p>
          <a:p>
            <a:r>
              <a:rPr lang="sr-Latn-CS" dirty="0" smtClean="0"/>
              <a:t> Nisu zapaženi od strane zajednice kao osobe koje imaju problema u psihičkom razvoju;</a:t>
            </a:r>
          </a:p>
          <a:p>
            <a:r>
              <a:rPr lang="sr-Latn-CS" dirty="0" smtClean="0"/>
              <a:t>Nedostatak znanja o vlastitom identitetu.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sz="2800" dirty="0" smtClean="0"/>
              <a:t>Prilagođenost  (aktivna, “kreativna prilagođenost”) ili </a:t>
            </a:r>
            <a:br>
              <a:rPr lang="sr-Latn-CS" sz="2800" dirty="0" smtClean="0"/>
            </a:br>
            <a:r>
              <a:rPr lang="sr-Latn-CS" sz="2800" dirty="0" smtClean="0"/>
              <a:t>prevelika prilagođenost ???</a:t>
            </a:r>
            <a:endParaRPr lang="sr-Latn-C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Prilagođenost = </a:t>
            </a:r>
            <a:r>
              <a:rPr lang="sr-Latn-CS" u="sng" dirty="0" smtClean="0"/>
              <a:t>aktivno ponašanje </a:t>
            </a:r>
            <a:r>
              <a:rPr lang="sr-Latn-CS" dirty="0" smtClean="0"/>
              <a:t>pojedinca, u skladu sa svojim i potrebama druge osobe, podrazumeva obostrano prilagođavanje, osoba sklona i spremna na interakciju i kritičku komunikciju (raspravu),argumentovana rasprava, ispunjenje optimalnih očekivanja od strane druge osobe, u skladu sa sopstvenim mogućnostima.</a:t>
            </a:r>
          </a:p>
          <a:p>
            <a:r>
              <a:rPr lang="sr-Latn-CS" dirty="0" smtClean="0"/>
              <a:t>Prevelika prilagođenost = </a:t>
            </a:r>
            <a:r>
              <a:rPr lang="sr-Latn-CS" u="sng" dirty="0" smtClean="0"/>
              <a:t>pasivno ponašanje</a:t>
            </a:r>
            <a:r>
              <a:rPr lang="sr-Latn-CS" dirty="0" smtClean="0"/>
              <a:t> pojedinca, nekritičko prilagođavanje (čak i podčinjenost) volji druge osobe, maksimalno ispunjavanje očekivanja druge osobe, ne vodeći računa o sopstvenim potrebama, svojevrsni konformizam. </a:t>
            </a:r>
          </a:p>
          <a:p>
            <a:pPr algn="ctr">
              <a:buNone/>
            </a:pPr>
            <a:r>
              <a:rPr lang="sr-Latn-CS" dirty="0" smtClean="0"/>
              <a:t>Cilj u kvalitetnoj komunikaciji: </a:t>
            </a:r>
            <a:r>
              <a:rPr lang="sr-Latn-CS" u="sng" dirty="0" smtClean="0"/>
              <a:t>obostrana prilagođenost </a:t>
            </a:r>
            <a:r>
              <a:rPr lang="sr-Latn-CS" dirty="0" smtClean="0"/>
              <a:t>(kompromis).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Zdrav razvoj pojedinca podrazumeva potrebe...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Da se osposobi za samodelovanje i samorazvoj;</a:t>
            </a:r>
          </a:p>
          <a:p>
            <a:r>
              <a:rPr lang="sr-Latn-CS" dirty="0" smtClean="0"/>
              <a:t>Da se razviju svi oblici samostalnosti;</a:t>
            </a:r>
          </a:p>
          <a:p>
            <a:r>
              <a:rPr lang="sr-Latn-CS" dirty="0" smtClean="0"/>
              <a:t>Da se razvija u skladu sa objektivnim okolnostima, kojih je pojedinac svestan;</a:t>
            </a:r>
          </a:p>
          <a:p>
            <a:r>
              <a:rPr lang="sr-Latn-CS" dirty="0" smtClean="0"/>
              <a:t>Da se uključi u društveni razvoj, u skladu sa sopstvenim mogućnostima, interesovanjima, ciljevima i potrebama;</a:t>
            </a:r>
          </a:p>
          <a:p>
            <a:r>
              <a:rPr lang="sr-Latn-CS" dirty="0" smtClean="0"/>
              <a:t>Da razvija svoje poptencijale i doprinosi društvenom razvoju, prema sopstvenoj strategiji delovanja.</a:t>
            </a:r>
          </a:p>
          <a:p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Osobine autonomne ličnosti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Samostalnost (instrumenrtalna i emocionalna)</a:t>
            </a:r>
          </a:p>
          <a:p>
            <a:r>
              <a:rPr lang="sr-Latn-CS" dirty="0" smtClean="0"/>
              <a:t>Vlastita odgovornost (za sebe i druge)</a:t>
            </a:r>
          </a:p>
          <a:p>
            <a:r>
              <a:rPr lang="sr-Latn-CS" dirty="0" smtClean="0"/>
              <a:t>Sposobnost delovanja (u odnosu na sebe i druge)</a:t>
            </a:r>
          </a:p>
          <a:p>
            <a:r>
              <a:rPr lang="sr-Latn-CS" dirty="0" smtClean="0"/>
              <a:t>Relativna spoljašnja i unutrašnja nezavisnost (emocionalna vezanost, sigurnost, stabilnost, vlastiti stav, samopouzdanje, pocverenje u druge, bez velike prilagođenosti,...).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/>
              <a:t>Uzroci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Poremećen proces razvoja još u najranijem detinjstvu;</a:t>
            </a:r>
          </a:p>
          <a:p>
            <a:r>
              <a:rPr lang="sr-Latn-CS" dirty="0" smtClean="0"/>
              <a:t>Uslovi u kojima se ne razvija vlastita smostalnost;</a:t>
            </a:r>
          </a:p>
          <a:p>
            <a:r>
              <a:rPr lang="sr-Latn-CS" dirty="0" smtClean="0"/>
              <a:t>Neprepoznavanje vlastitih sposobnosti, vlastitih ciljeva, vlastitih potreba, vlastitih interesa, vlastite odgovornosti;</a:t>
            </a:r>
          </a:p>
          <a:p>
            <a:r>
              <a:rPr lang="sr-Latn-CS" dirty="0" smtClean="0"/>
              <a:t>Potreba da nas odrasli prepoznaju kao poslusne;</a:t>
            </a:r>
          </a:p>
          <a:p>
            <a:r>
              <a:rPr lang="sr-Latn-CS" dirty="0" smtClean="0"/>
              <a:t>Potreba da na mlađim uzrastima bude zapažena naša poslušnost; 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/>
              <a:t>Posledice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sr-Latn-CS" u="sng" dirty="0" smtClean="0"/>
              <a:t>Poslušno dete ne znači uspeh u vaspitanju.</a:t>
            </a:r>
          </a:p>
          <a:p>
            <a:r>
              <a:rPr lang="sr-Latn-CS" sz="2400" dirty="0" smtClean="0"/>
              <a:t>Apsolutna podređenost drugima;</a:t>
            </a:r>
          </a:p>
          <a:p>
            <a:r>
              <a:rPr lang="sr-Latn-CS" sz="2400" dirty="0" smtClean="0"/>
              <a:t>Nezadovoljstvo (prikriveno), jer sopstvene potrebe nisu zadovoljene;</a:t>
            </a:r>
          </a:p>
          <a:p>
            <a:r>
              <a:rPr lang="sr-Latn-CS" sz="2400" dirty="0" smtClean="0"/>
              <a:t>Slabija socijalna komunikacija;</a:t>
            </a:r>
          </a:p>
          <a:p>
            <a:r>
              <a:rPr lang="sr-Latn-CS" sz="2400" dirty="0" smtClean="0"/>
              <a:t>Sa odrastanjem sve veći problemi (nesklad između potrebe za odrastanjem i preterane prilagođenosti);</a:t>
            </a:r>
          </a:p>
          <a:p>
            <a:r>
              <a:rPr lang="sr-Latn-CS" sz="2400" dirty="0" smtClean="0"/>
              <a:t>Moguće ozbiljne psihičke smetnje u periodu odrastanja (anorexia, </a:t>
            </a:r>
            <a:r>
              <a:rPr lang="sr-Latn-CS" sz="2400" dirty="0" smtClean="0">
                <a:cs typeface="Times New Roman" pitchFamily="18" charset="0"/>
              </a:rPr>
              <a:t>neurosis cordis, depresije,...)</a:t>
            </a:r>
            <a:r>
              <a:rPr lang="sr-Latn-CS" sz="2400" dirty="0" smtClean="0"/>
              <a:t>;</a:t>
            </a:r>
          </a:p>
          <a:p>
            <a:r>
              <a:rPr lang="sr-Latn-CS" sz="2400" dirty="0" smtClean="0"/>
              <a:t>Najčešći problemi u razvoju u periodu adolescencije;</a:t>
            </a:r>
          </a:p>
          <a:p>
            <a:r>
              <a:rPr lang="sr-Latn-CS" sz="2400" dirty="0" smtClean="0"/>
              <a:t>Osoba nesposobna da donosi odluke;</a:t>
            </a:r>
          </a:p>
          <a:p>
            <a:r>
              <a:rPr lang="sr-Latn-CS" sz="2400" dirty="0" smtClean="0"/>
              <a:t>Uglavnom ne zna šta hoće, nema cilj;</a:t>
            </a:r>
          </a:p>
          <a:p>
            <a:r>
              <a:rPr lang="sr-Latn-CS" sz="2400" dirty="0" smtClean="0"/>
              <a:t>Nezainteresovano za okolinu i sopstveni razvoj;</a:t>
            </a:r>
          </a:p>
          <a:p>
            <a:r>
              <a:rPr lang="sr-Latn-CS" sz="2400" dirty="0" smtClean="0"/>
              <a:t>Ne može realno da proceni svoje mogućnosti;.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173</TotalTime>
  <Words>540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  Дете које се превише прилагођава   </vt:lpstr>
      <vt:lpstr>Odrednice</vt:lpstr>
      <vt:lpstr>Prilagođenost  (aktivna, “kreativna prilagođenost”) ili  prevelika prilagođenost ???</vt:lpstr>
      <vt:lpstr>Zdrav razvoj pojedinca podrazumeva potrebe...</vt:lpstr>
      <vt:lpstr>Osobine autonomne ličnosti</vt:lpstr>
      <vt:lpstr>Uzroci</vt:lpstr>
      <vt:lpstr>Posledice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Дете које се превише прилагођа-ва</dc:title>
  <dc:creator>Emina Kopas</dc:creator>
  <cp:lastModifiedBy>Emina</cp:lastModifiedBy>
  <cp:revision>19</cp:revision>
  <dcterms:created xsi:type="dcterms:W3CDTF">2010-11-28T14:57:03Z</dcterms:created>
  <dcterms:modified xsi:type="dcterms:W3CDTF">2016-11-01T20:19:52Z</dcterms:modified>
</cp:coreProperties>
</file>